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259" r:id="rId4"/>
    <p:sldId id="257" r:id="rId5"/>
    <p:sldId id="258" r:id="rId6"/>
    <p:sldId id="260" r:id="rId7"/>
    <p:sldId id="271" r:id="rId8"/>
    <p:sldId id="272" r:id="rId9"/>
    <p:sldId id="273" r:id="rId10"/>
    <p:sldId id="261" r:id="rId11"/>
    <p:sldId id="264" r:id="rId12"/>
    <p:sldId id="262" r:id="rId13"/>
    <p:sldId id="274" r:id="rId14"/>
    <p:sldId id="275" r:id="rId15"/>
    <p:sldId id="267" r:id="rId16"/>
    <p:sldId id="269" r:id="rId17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628" y="-90"/>
      </p:cViewPr>
      <p:guideLst>
        <p:guide orient="horz" pos="2931"/>
        <p:guide pos="221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AFE9FA51-B3AD-45B7-A750-6435A9D36EF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77500A18-9B37-4752-A9B8-6D2218F59CC1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6BF53244-F544-443C-9C3E-1B3919ED603C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847935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E7B03-4C4D-4F31-B5FA-DA341FBA9A37}" type="slidenum">
              <a:rPr lang="en-AU" smtClean="0"/>
              <a:pPr/>
              <a:t>12</a:t>
            </a:fld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E7B03-4C4D-4F31-B5FA-DA341FBA9A37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832A8F1-9822-41F6-B609-37221F59117E}" type="datetimeFigureOut">
              <a:rPr lang="en-AU" smtClean="0"/>
              <a:pPr/>
              <a:t>20/07/2012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9557BC0-BEF4-4DC6-9699-F023A6831C3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Year%204%20Language%20survey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6480048" cy="2301240"/>
          </a:xfrm>
        </p:spPr>
        <p:txBody>
          <a:bodyPr>
            <a:normAutofit/>
          </a:bodyPr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Differentiated learning in languages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005064"/>
            <a:ext cx="6480048" cy="17526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tx1"/>
                </a:solidFill>
                <a:latin typeface="Adobe Hebrew" pitchFamily="18" charset="-79"/>
                <a:cs typeface="Adobe Hebrew" pitchFamily="18" charset="-79"/>
              </a:rPr>
              <a:t>Gill Glen</a:t>
            </a:r>
          </a:p>
          <a:p>
            <a:r>
              <a:rPr lang="en-AU" dirty="0" smtClean="0">
                <a:solidFill>
                  <a:schemeClr val="tx1"/>
                </a:solidFill>
                <a:latin typeface="Adobe Hebrew" pitchFamily="18" charset="-79"/>
                <a:cs typeface="Adobe Hebrew" pitchFamily="18" charset="-79"/>
              </a:rPr>
              <a:t>Abbotsleigh Junior School</a:t>
            </a:r>
          </a:p>
        </p:txBody>
      </p:sp>
    </p:spTree>
    <p:extLst>
      <p:ext uri="{BB962C8B-B14F-4D97-AF65-F5344CB8AC3E}">
        <p14:creationId xmlns:p14="http://schemas.microsoft.com/office/powerpoint/2010/main" xmlns="" val="41553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147248" cy="845840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Adobe Hebrew" pitchFamily="18" charset="-79"/>
                <a:cs typeface="Adobe Hebrew" pitchFamily="18" charset="-79"/>
              </a:rPr>
              <a:t>Some examples of differentiation</a:t>
            </a:r>
            <a:endParaRPr lang="en-AU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 hangingPunct="0">
              <a:buNone/>
            </a:pPr>
            <a:r>
              <a:rPr lang="en-AU" sz="2400" b="1" i="1" dirty="0" smtClean="0">
                <a:latin typeface="Adobe Hebrew" pitchFamily="18" charset="-79"/>
                <a:cs typeface="Adobe Hebrew" pitchFamily="18" charset="-79"/>
              </a:rPr>
              <a:t>(Excerpt from French Program)</a:t>
            </a:r>
          </a:p>
          <a:p>
            <a:pPr hangingPunct="0">
              <a:buFont typeface="Wingdings" pitchFamily="2" charset="2"/>
              <a:buChar char="§"/>
            </a:pPr>
            <a:r>
              <a:rPr lang="en-AU" sz="2400" b="1" dirty="0" smtClean="0">
                <a:latin typeface="Adobe Hebrew" pitchFamily="18" charset="-79"/>
                <a:cs typeface="Adobe Hebrew" pitchFamily="18" charset="-79"/>
              </a:rPr>
              <a:t>Revise </a:t>
            </a:r>
            <a:r>
              <a:rPr lang="en-AU" sz="2400" b="1" dirty="0">
                <a:latin typeface="Adobe Hebrew" pitchFamily="18" charset="-79"/>
                <a:cs typeface="Adobe Hebrew" pitchFamily="18" charset="-79"/>
              </a:rPr>
              <a:t>numbers up to 20. Ask what letters 30, 40, 50 might start with in French. Can they make connections between 3, 13 and 30? Oral practice – give French number, they give numeral. </a:t>
            </a:r>
            <a:r>
              <a:rPr lang="en-AU" sz="2400" b="1" i="1" dirty="0" smtClean="0">
                <a:latin typeface="Adobe Hebrew" pitchFamily="18" charset="-79"/>
                <a:cs typeface="Adobe Hebrew" pitchFamily="18" charset="-79"/>
              </a:rPr>
              <a:t>Whole class</a:t>
            </a:r>
            <a:endParaRPr lang="en-AU" sz="2400" b="1" i="1" dirty="0">
              <a:latin typeface="Adobe Hebrew" pitchFamily="18" charset="-79"/>
              <a:cs typeface="Adobe Hebrew" pitchFamily="18" charset="-79"/>
            </a:endParaRPr>
          </a:p>
          <a:p>
            <a:pPr hangingPunct="0">
              <a:buFont typeface="Wingdings" pitchFamily="2" charset="2"/>
              <a:buChar char="§"/>
            </a:pPr>
            <a:r>
              <a:rPr lang="en-AU" sz="2400" b="1" dirty="0">
                <a:latin typeface="Adobe Hebrew" pitchFamily="18" charset="-79"/>
                <a:cs typeface="Adobe Hebrew" pitchFamily="18" charset="-79"/>
              </a:rPr>
              <a:t>Glue number sheets in book for reference and complete a worksheet which integrates </a:t>
            </a:r>
            <a:r>
              <a:rPr lang="en-AU" sz="2400" b="1" dirty="0" smtClean="0">
                <a:latin typeface="Adobe Hebrew" pitchFamily="18" charset="-79"/>
                <a:cs typeface="Adobe Hebrew" pitchFamily="18" charset="-79"/>
              </a:rPr>
              <a:t>Maths, </a:t>
            </a:r>
            <a:r>
              <a:rPr lang="en-AU" sz="2400" b="1" dirty="0">
                <a:latin typeface="Adobe Hebrew" pitchFamily="18" charset="-79"/>
                <a:cs typeface="Adobe Hebrew" pitchFamily="18" charset="-79"/>
              </a:rPr>
              <a:t>colours and French. </a:t>
            </a:r>
            <a:r>
              <a:rPr lang="en-AU" sz="2400" b="1" i="1" dirty="0" smtClean="0">
                <a:latin typeface="Adobe Hebrew" pitchFamily="18" charset="-79"/>
                <a:cs typeface="Adobe Hebrew" pitchFamily="18" charset="-79"/>
              </a:rPr>
              <a:t>Pairs</a:t>
            </a:r>
            <a:endParaRPr lang="en-AU" sz="2400" b="1" i="1" dirty="0">
              <a:latin typeface="Adobe Hebrew" pitchFamily="18" charset="-79"/>
              <a:cs typeface="Adobe Hebrew" pitchFamily="18" charset="-79"/>
            </a:endParaRPr>
          </a:p>
          <a:p>
            <a:pPr hangingPunct="0">
              <a:buFont typeface="Wingdings" pitchFamily="2" charset="2"/>
              <a:buChar char="§"/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Learning support: help </a:t>
            </a:r>
            <a:r>
              <a:rPr lang="en-A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new girls and weaker </a:t>
            </a: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students.</a:t>
            </a:r>
            <a:endParaRPr lang="en-A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Hebrew" pitchFamily="18" charset="-79"/>
              <a:cs typeface="Adobe Hebrew" pitchFamily="18" charset="-79"/>
            </a:endParaRPr>
          </a:p>
          <a:p>
            <a:pPr hangingPunct="0">
              <a:buFont typeface="Wingdings" pitchFamily="2" charset="2"/>
              <a:buChar char="§"/>
            </a:pPr>
            <a:r>
              <a:rPr lang="en-A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Extension: confident </a:t>
            </a:r>
            <a:r>
              <a:rPr lang="en-A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group completes a pattern worksheet which has sequences, pronunciation patterns, etc. They invent their own pattern for others to solve.</a:t>
            </a:r>
          </a:p>
          <a:p>
            <a:pPr hangingPunct="0"/>
            <a:endParaRPr lang="en-AU" sz="2400" dirty="0">
              <a:latin typeface="Adobe Hebrew" pitchFamily="18" charset="-79"/>
              <a:cs typeface="Adobe Hebrew" pitchFamily="18" charset="-79"/>
            </a:endParaRPr>
          </a:p>
          <a:p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6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43000"/>
            <a:ext cx="8219256" cy="4858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Year 4 French (extension group)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AU" sz="2300" b="1" dirty="0" smtClean="0">
                <a:latin typeface="Adobe Hebrew" pitchFamily="18" charset="-79"/>
                <a:cs typeface="Adobe Hebrew" pitchFamily="18" charset="-79"/>
              </a:rPr>
              <a:t>A. </a:t>
            </a:r>
            <a:r>
              <a:rPr lang="en-AU" sz="2300" b="1" u="sng" dirty="0" smtClean="0">
                <a:latin typeface="Adobe Hebrew" pitchFamily="18" charset="-79"/>
                <a:cs typeface="Adobe Hebrew" pitchFamily="18" charset="-79"/>
              </a:rPr>
              <a:t>Write </a:t>
            </a:r>
            <a:r>
              <a:rPr lang="en-AU" sz="2300" b="1" u="sng" dirty="0">
                <a:latin typeface="Adobe Hebrew" pitchFamily="18" charset="-79"/>
                <a:cs typeface="Adobe Hebrew" pitchFamily="18" charset="-79"/>
              </a:rPr>
              <a:t>the French </a:t>
            </a:r>
            <a:r>
              <a:rPr lang="en-AU" sz="2300" b="1" u="sng" dirty="0" smtClean="0">
                <a:latin typeface="Adobe Hebrew" pitchFamily="18" charset="-79"/>
                <a:cs typeface="Adobe Hebrew" pitchFamily="18" charset="-79"/>
              </a:rPr>
              <a:t>for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AU" sz="2300" b="1" dirty="0" smtClean="0">
                <a:latin typeface="Adobe Hebrew" pitchFamily="18" charset="-79"/>
                <a:cs typeface="Adobe Hebrew" pitchFamily="18" charset="-79"/>
              </a:rPr>
              <a:t>     </a:t>
            </a:r>
            <a:r>
              <a:rPr lang="en-AU" sz="2300" b="1" u="sng" dirty="0" smtClean="0">
                <a:latin typeface="Adobe Hebrew" pitchFamily="18" charset="-79"/>
                <a:cs typeface="Adobe Hebrew" pitchFamily="18" charset="-79"/>
              </a:rPr>
              <a:t>the number of:</a:t>
            </a:r>
            <a:endParaRPr lang="en-AU" sz="2300" b="1" dirty="0">
              <a:latin typeface="Adobe Hebrew" pitchFamily="18" charset="-79"/>
              <a:cs typeface="Adobe Hebrew" pitchFamily="18" charset="-79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 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Wise men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Years in a decade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Years in a century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Letters in “Abbotsleigh”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Apostles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>
              <a:lnSpc>
                <a:spcPct val="120000"/>
              </a:lnSpc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Three score years and ten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marL="109728" indent="0">
              <a:buNone/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 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marL="109728" indent="0">
              <a:buNone/>
            </a:pPr>
            <a:r>
              <a:rPr lang="en-AU" sz="2300" b="1" dirty="0" smtClean="0">
                <a:latin typeface="Adobe Hebrew" pitchFamily="18" charset="-79"/>
                <a:cs typeface="Adobe Hebrew" pitchFamily="18" charset="-79"/>
              </a:rPr>
              <a:t>B. </a:t>
            </a:r>
            <a:r>
              <a:rPr lang="en-AU" sz="2300" b="1" u="sng" dirty="0" smtClean="0">
                <a:latin typeface="Adobe Hebrew" pitchFamily="18" charset="-79"/>
                <a:cs typeface="Adobe Hebrew" pitchFamily="18" charset="-79"/>
              </a:rPr>
              <a:t>Complete </a:t>
            </a:r>
            <a:r>
              <a:rPr lang="en-AU" sz="2300" b="1" u="sng" dirty="0">
                <a:latin typeface="Adobe Hebrew" pitchFamily="18" charset="-79"/>
                <a:cs typeface="Adobe Hebrew" pitchFamily="18" charset="-79"/>
              </a:rPr>
              <a:t>the </a:t>
            </a:r>
            <a:r>
              <a:rPr lang="en-AU" sz="2300" b="1" u="sng" dirty="0" smtClean="0">
                <a:latin typeface="Adobe Hebrew" pitchFamily="18" charset="-79"/>
                <a:cs typeface="Adobe Hebrew" pitchFamily="18" charset="-79"/>
              </a:rPr>
              <a:t>pattern:</a:t>
            </a:r>
          </a:p>
          <a:p>
            <a:pPr marL="109728" indent="0">
              <a:buNone/>
            </a:pP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 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Deux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quatre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six, ………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Dix,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vingt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trente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……….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Trois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six,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neuf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………….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Quinze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trente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soixante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……….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Un,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deux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quatre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</a:t>
            </a:r>
            <a:r>
              <a:rPr lang="en-AU" sz="2300" b="1" dirty="0" err="1">
                <a:latin typeface="Adobe Hebrew" pitchFamily="18" charset="-79"/>
                <a:cs typeface="Adobe Hebrew" pitchFamily="18" charset="-79"/>
              </a:rPr>
              <a:t>sept</a:t>
            </a:r>
            <a:r>
              <a:rPr lang="en-AU" sz="2300" b="1" dirty="0">
                <a:latin typeface="Adobe Hebrew" pitchFamily="18" charset="-79"/>
                <a:cs typeface="Adobe Hebrew" pitchFamily="18" charset="-79"/>
              </a:rPr>
              <a:t>,  ………..</a:t>
            </a:r>
            <a:endParaRPr lang="en-AU" sz="2300" dirty="0">
              <a:latin typeface="Adobe Hebrew" pitchFamily="18" charset="-79"/>
              <a:cs typeface="Adobe Hebrew" pitchFamily="18" charset="-79"/>
            </a:endParaRP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999381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en-AU" b="1" dirty="0"/>
              <a:t> </a:t>
            </a:r>
            <a:endParaRPr lang="en-AU" dirty="0"/>
          </a:p>
          <a:p>
            <a:pPr marL="442913" indent="-333375">
              <a:buNone/>
            </a:pPr>
            <a:r>
              <a:rPr lang="en-AU" sz="2600" b="1" dirty="0" smtClean="0">
                <a:latin typeface="Adobe Hebrew" pitchFamily="18" charset="-79"/>
                <a:cs typeface="Adobe Hebrew" pitchFamily="18" charset="-79"/>
              </a:rPr>
              <a:t>C.  </a:t>
            </a:r>
            <a:r>
              <a:rPr lang="en-AU" sz="2600" b="1" u="sng" dirty="0" smtClean="0">
                <a:latin typeface="Adobe Hebrew" pitchFamily="18" charset="-79"/>
                <a:cs typeface="Adobe Hebrew" pitchFamily="18" charset="-79"/>
              </a:rPr>
              <a:t>Pronunciation</a:t>
            </a:r>
            <a:r>
              <a:rPr lang="en-AU" sz="2600" b="1" u="sng" dirty="0">
                <a:latin typeface="Adobe Hebrew" pitchFamily="18" charset="-79"/>
                <a:cs typeface="Adobe Hebrew" pitchFamily="18" charset="-79"/>
              </a:rPr>
              <a:t>. Find a number </a:t>
            </a:r>
            <a:r>
              <a:rPr lang="en-AU" sz="2600" b="1" u="sng" dirty="0" smtClean="0">
                <a:latin typeface="Adobe Hebrew" pitchFamily="18" charset="-79"/>
                <a:cs typeface="Adobe Hebrew" pitchFamily="18" charset="-79"/>
              </a:rPr>
              <a:t> with </a:t>
            </a:r>
            <a:r>
              <a:rPr lang="en-AU" sz="2600" b="1" u="sng" dirty="0">
                <a:latin typeface="Adobe Hebrew" pitchFamily="18" charset="-79"/>
                <a:cs typeface="Adobe Hebrew" pitchFamily="18" charset="-79"/>
              </a:rPr>
              <a:t>the same sound as</a:t>
            </a:r>
            <a:r>
              <a:rPr lang="en-AU" sz="2600" b="1" dirty="0">
                <a:latin typeface="Adobe Hebrew" pitchFamily="18" charset="-79"/>
                <a:cs typeface="Adobe Hebrew" pitchFamily="18" charset="-79"/>
              </a:rPr>
              <a:t>:</a:t>
            </a: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marL="109728" indent="0">
              <a:buNone/>
            </a:pP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600" b="1" dirty="0" err="1">
                <a:latin typeface="Adobe Hebrew" pitchFamily="18" charset="-79"/>
                <a:cs typeface="Adobe Hebrew" pitchFamily="18" charset="-79"/>
              </a:rPr>
              <a:t>D</a:t>
            </a:r>
            <a:r>
              <a:rPr lang="en-AU" sz="2600" b="1" dirty="0" err="1">
                <a:solidFill>
                  <a:srgbClr val="FF0000"/>
                </a:solidFill>
                <a:latin typeface="Adobe Hebrew" pitchFamily="18" charset="-79"/>
                <a:cs typeface="Adobe Hebrew" pitchFamily="18" charset="-79"/>
              </a:rPr>
              <a:t>eu</a:t>
            </a:r>
            <a:r>
              <a:rPr lang="en-AU" sz="2600" b="1" dirty="0" err="1">
                <a:latin typeface="Adobe Hebrew" pitchFamily="18" charset="-79"/>
                <a:cs typeface="Adobe Hebrew" pitchFamily="18" charset="-79"/>
              </a:rPr>
              <a:t>x</a:t>
            </a: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600" b="1" dirty="0">
                <a:latin typeface="Adobe Hebrew" pitchFamily="18" charset="-79"/>
                <a:cs typeface="Adobe Hebrew" pitchFamily="18" charset="-79"/>
              </a:rPr>
              <a:t>S</a:t>
            </a:r>
            <a:r>
              <a:rPr lang="en-AU" sz="2600" b="1" dirty="0">
                <a:solidFill>
                  <a:srgbClr val="FF0000"/>
                </a:solidFill>
                <a:latin typeface="Adobe Hebrew" pitchFamily="18" charset="-79"/>
                <a:cs typeface="Adobe Hebrew" pitchFamily="18" charset="-79"/>
              </a:rPr>
              <a:t>ix</a:t>
            </a:r>
            <a:endParaRPr lang="en-AU" sz="2600" dirty="0">
              <a:solidFill>
                <a:srgbClr val="FF0000"/>
              </a:solidFill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600" b="1" dirty="0" err="1">
                <a:solidFill>
                  <a:srgbClr val="FF0000"/>
                </a:solidFill>
                <a:latin typeface="Adobe Hebrew" pitchFamily="18" charset="-79"/>
                <a:cs typeface="Adobe Hebrew" pitchFamily="18" charset="-79"/>
              </a:rPr>
              <a:t>Qu</a:t>
            </a:r>
            <a:r>
              <a:rPr lang="en-AU" sz="2600" b="1" dirty="0" err="1">
                <a:latin typeface="Adobe Hebrew" pitchFamily="18" charset="-79"/>
                <a:cs typeface="Adobe Hebrew" pitchFamily="18" charset="-79"/>
              </a:rPr>
              <a:t>atre</a:t>
            </a: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600" b="1" dirty="0">
                <a:latin typeface="Adobe Hebrew" pitchFamily="18" charset="-79"/>
                <a:cs typeface="Adobe Hebrew" pitchFamily="18" charset="-79"/>
              </a:rPr>
              <a:t>S</a:t>
            </a:r>
            <a:r>
              <a:rPr lang="en-AU" sz="2600" b="1" dirty="0">
                <a:solidFill>
                  <a:srgbClr val="FF0000"/>
                </a:solidFill>
                <a:latin typeface="Adobe Hebrew" pitchFamily="18" charset="-79"/>
                <a:cs typeface="Adobe Hebrew" pitchFamily="18" charset="-79"/>
              </a:rPr>
              <a:t>eize</a:t>
            </a:r>
            <a:endParaRPr lang="en-AU" sz="2600" dirty="0">
              <a:solidFill>
                <a:srgbClr val="FF0000"/>
              </a:solidFill>
              <a:latin typeface="Adobe Hebrew" pitchFamily="18" charset="-79"/>
              <a:cs typeface="Adobe Hebrew" pitchFamily="18" charset="-79"/>
            </a:endParaRPr>
          </a:p>
          <a:p>
            <a:pPr lvl="0"/>
            <a:r>
              <a:rPr lang="en-AU" sz="2600" b="1" dirty="0" err="1" smtClean="0">
                <a:latin typeface="Adobe Hebrew" pitchFamily="18" charset="-79"/>
                <a:cs typeface="Adobe Hebrew" pitchFamily="18" charset="-79"/>
              </a:rPr>
              <a:t>C</a:t>
            </a:r>
            <a:r>
              <a:rPr lang="en-AU" sz="2600" b="1" dirty="0" err="1" smtClean="0">
                <a:solidFill>
                  <a:srgbClr val="FF0000"/>
                </a:solidFill>
                <a:latin typeface="Adobe Hebrew" pitchFamily="18" charset="-79"/>
                <a:cs typeface="Adobe Hebrew" pitchFamily="18" charset="-79"/>
              </a:rPr>
              <a:t>in</a:t>
            </a:r>
            <a:r>
              <a:rPr lang="en-AU" sz="2600" b="1" dirty="0" err="1" smtClean="0">
                <a:latin typeface="Adobe Hebrew" pitchFamily="18" charset="-79"/>
                <a:cs typeface="Adobe Hebrew" pitchFamily="18" charset="-79"/>
              </a:rPr>
              <a:t>q</a:t>
            </a:r>
            <a:endParaRPr lang="en-AU" sz="2600" b="1" dirty="0" smtClean="0">
              <a:latin typeface="Adobe Hebrew" pitchFamily="18" charset="-79"/>
              <a:cs typeface="Adobe Hebrew" pitchFamily="18" charset="-79"/>
            </a:endParaRPr>
          </a:p>
          <a:p>
            <a:pPr marL="109728" lvl="0" indent="0">
              <a:buNone/>
            </a:pP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marL="109728" indent="0">
              <a:buNone/>
            </a:pPr>
            <a:r>
              <a:rPr lang="en-AU" sz="2600" b="1" dirty="0">
                <a:latin typeface="Adobe Hebrew" pitchFamily="18" charset="-79"/>
                <a:cs typeface="Adobe Hebrew" pitchFamily="18" charset="-79"/>
              </a:rPr>
              <a:t> </a:t>
            </a: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pPr marL="442913" indent="-333375">
              <a:buNone/>
            </a:pPr>
            <a:r>
              <a:rPr lang="en-AU" sz="2600" b="1" dirty="0" smtClean="0">
                <a:latin typeface="Adobe Hebrew" pitchFamily="18" charset="-79"/>
                <a:cs typeface="Adobe Hebrew" pitchFamily="18" charset="-79"/>
              </a:rPr>
              <a:t>D.  </a:t>
            </a:r>
            <a:r>
              <a:rPr lang="en-AU" sz="2600" b="1" u="sng" dirty="0" smtClean="0">
                <a:latin typeface="Adobe Hebrew" pitchFamily="18" charset="-79"/>
                <a:cs typeface="Adobe Hebrew" pitchFamily="18" charset="-79"/>
              </a:rPr>
              <a:t>Can </a:t>
            </a:r>
            <a:r>
              <a:rPr lang="en-AU" sz="2600" b="1" u="sng" dirty="0">
                <a:latin typeface="Adobe Hebrew" pitchFamily="18" charset="-79"/>
                <a:cs typeface="Adobe Hebrew" pitchFamily="18" charset="-79"/>
              </a:rPr>
              <a:t>you invent a new pattern or pronunciation question?</a:t>
            </a:r>
            <a:endParaRPr lang="en-AU" sz="2600" dirty="0">
              <a:latin typeface="Adobe Hebrew" pitchFamily="18" charset="-79"/>
              <a:cs typeface="Adobe Hebrew" pitchFamily="18" charset="-79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5359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169080"/>
          </a:xfrm>
        </p:spPr>
        <p:txBody>
          <a:bodyPr/>
          <a:lstStyle/>
          <a:p>
            <a:pPr>
              <a:buNone/>
            </a:pPr>
            <a:r>
              <a:rPr lang="en-AU" sz="1900" i="1" dirty="0" smtClean="0"/>
              <a:t>(Example of research tasks – teacher negotiation &amp; differentiated products)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4242341"/>
              </p:ext>
            </p:extLst>
          </p:nvPr>
        </p:nvGraphicFramePr>
        <p:xfrm>
          <a:off x="357158" y="857233"/>
          <a:ext cx="8501124" cy="5857914"/>
        </p:xfrm>
        <a:graphic>
          <a:graphicData uri="http://schemas.openxmlformats.org/drawingml/2006/table">
            <a:tbl>
              <a:tblPr/>
              <a:tblGrid>
                <a:gridCol w="1143008"/>
                <a:gridCol w="1839529"/>
                <a:gridCol w="1839529"/>
                <a:gridCol w="1839529"/>
                <a:gridCol w="1839529"/>
              </a:tblGrid>
              <a:tr h="1046056">
                <a:tc>
                  <a:txBody>
                    <a:bodyPr/>
                    <a:lstStyle/>
                    <a:p>
                      <a:pPr algn="just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Knowing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Find or draw a map of New South Wales and mark Sydney Cove and Botany Bay. Label Port Jackson.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b="1" dirty="0" smtClean="0">
                        <a:latin typeface="Arial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 dirty="0" smtClean="0">
                          <a:latin typeface="Arial"/>
                          <a:ea typeface="Calibri"/>
                        </a:rPr>
                        <a:t>Make </a:t>
                      </a:r>
                      <a:r>
                        <a:rPr lang="en-AU" sz="1100" b="1" dirty="0">
                          <a:latin typeface="Arial"/>
                          <a:ea typeface="Calibri"/>
                        </a:rPr>
                        <a:t>a list of the foods that the early settlers ate.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Make a list of the games that children would have played in the colony.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What is the Tank Stream? Write a short definition of it.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056">
                <a:tc>
                  <a:txBody>
                    <a:bodyPr/>
                    <a:lstStyle/>
                    <a:p>
                      <a:pPr algn="just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Understanding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Why did they choose Sydney Cove instead of Botany Bay? Give full reasons.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Draw a plan of a typical garden in the settlement. Label the different plants you would grow.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Compare the life of a convict to the life of a marine.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What were the problems that farmers had in growing crops and animals at Rose Hill?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Applying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>
                        <a:latin typeface="Arial"/>
                        <a:ea typeface="Calibri"/>
                      </a:endParaRP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Imagine you are an aboriginal in Sydney Cove. Write a description of the new arrivals to your land as you see them.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Write a letter to your family back home in England describing the animals in Australia.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Role play an incident between a prisoner and a marine at Sydney Cove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845">
                <a:tc>
                  <a:txBody>
                    <a:bodyPr/>
                    <a:lstStyle/>
                    <a:p>
                      <a:pPr algn="just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Analysing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Explain why the life expectancy of settlers was shorter than that of today.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Write a monologue telling of a convict’s dream for a better life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What did people do as leisure activities at that time? 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>
                        <a:latin typeface="Arial"/>
                        <a:ea typeface="Calibri"/>
                      </a:endParaRP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845">
                <a:tc>
                  <a:txBody>
                    <a:bodyPr/>
                    <a:lstStyle/>
                    <a:p>
                      <a:pPr algn="just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Creating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Make a doll or another simple toy using sticks or old fabric.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Design and make a convict costume or make a paper doll and dress accordingly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Make a model of a typical house in the colony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Make a diorama of a street scene in the settlement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Evaluating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If you were Captain Phillip setting up a settlement, what would you have done differently and why?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 dirty="0">
                          <a:latin typeface="Arial"/>
                          <a:ea typeface="Calibri"/>
                        </a:rPr>
                        <a:t>What impact did the British have on the local Aboriginal people? Consider food, disease, land, cultural differences.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latin typeface="Arial"/>
                          <a:ea typeface="Calibri"/>
                        </a:rPr>
                        <a:t>Why was Botany Bay chosen as a site for a penal colony? Consider Cook’s voyage in your answer.</a:t>
                      </a: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latin typeface="Arial"/>
                          <a:ea typeface="Calibri"/>
                        </a:rPr>
                        <a:t>Why do you think the British thought they were superior to the </a:t>
                      </a:r>
                      <a:r>
                        <a:rPr lang="en-AU" sz="1100" dirty="0" smtClean="0">
                          <a:latin typeface="Arial"/>
                          <a:ea typeface="Calibri"/>
                        </a:rPr>
                        <a:t>Aboriginals </a:t>
                      </a:r>
                      <a:r>
                        <a:rPr lang="en-AU" sz="1100" dirty="0">
                          <a:latin typeface="Arial"/>
                          <a:ea typeface="Calibri"/>
                        </a:rPr>
                        <a:t>they </a:t>
                      </a:r>
                      <a:r>
                        <a:rPr lang="en-AU" sz="1100" dirty="0" smtClean="0">
                          <a:latin typeface="Arial"/>
                          <a:ea typeface="Calibri"/>
                        </a:rPr>
                        <a:t>met?</a:t>
                      </a:r>
                      <a:endParaRPr lang="en-AU" sz="1100" dirty="0">
                        <a:latin typeface="Arial"/>
                        <a:ea typeface="Calibri"/>
                      </a:endParaRPr>
                    </a:p>
                  </a:txBody>
                  <a:tcPr marL="56031" marR="560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640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Year 7 Mandarin – The House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Beginners – learn vocabulary and simple sentence patterns</a:t>
            </a:r>
          </a:p>
          <a:p>
            <a:r>
              <a:rPr lang="en-AU" dirty="0" smtClean="0"/>
              <a:t>Continuers – describe the house in detail, using simple sentence structure</a:t>
            </a:r>
          </a:p>
          <a:p>
            <a:r>
              <a:rPr lang="en-AU" dirty="0" smtClean="0"/>
              <a:t>Background students (weak reading and writing) – similar writing to Continuers’, but use more complex sentence structures</a:t>
            </a:r>
          </a:p>
          <a:p>
            <a:r>
              <a:rPr lang="en-AU" dirty="0" smtClean="0"/>
              <a:t>Background speakers – advertising promotion for a house (writing and speaking)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4565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Revision on the weather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Work with a partner to invent a revision activity about the weather: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Word search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Sudoku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Crossword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Memory game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Board game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Matching game</a:t>
            </a:r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8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1389208"/>
              </p:ext>
            </p:extLst>
          </p:nvPr>
        </p:nvGraphicFramePr>
        <p:xfrm>
          <a:off x="357158" y="1285860"/>
          <a:ext cx="8429684" cy="534924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20300"/>
                <a:gridCol w="2280096"/>
                <a:gridCol w="3929090"/>
                <a:gridCol w="1500198"/>
              </a:tblGrid>
              <a:tr h="435771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400" dirty="0">
                        <a:latin typeface="Times New Roman"/>
                        <a:ea typeface="MS Mincho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i="1" dirty="0">
                          <a:latin typeface="Times New Roman"/>
                          <a:ea typeface="MS Mincho"/>
                        </a:rPr>
                        <a:t>5. Goldilocks and the Three Bears</a:t>
                      </a:r>
                      <a:endParaRPr lang="en-AU" sz="1400" dirty="0">
                        <a:latin typeface="Arial"/>
                        <a:ea typeface="Calibri"/>
                      </a:endParaRPr>
                    </a:p>
                  </a:txBody>
                  <a:tcPr marL="67194" marR="6719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600" b="1" dirty="0" smtClean="0">
                          <a:latin typeface="Times New Roman"/>
                          <a:ea typeface="MS Mincho"/>
                          <a:cs typeface="Arial"/>
                        </a:rPr>
                        <a:t>Shared Reading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668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Read</a:t>
                      </a:r>
                      <a:r>
                        <a:rPr lang="en-AU" sz="1600" i="1" dirty="0">
                          <a:latin typeface="Times New Roman"/>
                          <a:ea typeface="MS Mincho"/>
                          <a:cs typeface="Arial"/>
                        </a:rPr>
                        <a:t> Goldilocks and the Three Bears.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668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Examine and discuss the setting. Ask the children to identify the parts of the narrative.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668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Discuss comparisons made in the book.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</a:txBody>
                  <a:tcPr marL="67194" marR="671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b="1" dirty="0" smtClean="0">
                        <a:latin typeface="Times New Roman"/>
                        <a:ea typeface="MS Mincho"/>
                        <a:cs typeface="Arial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600" b="1" dirty="0" smtClean="0">
                          <a:latin typeface="Times New Roman"/>
                          <a:ea typeface="MS Mincho"/>
                          <a:cs typeface="Arial"/>
                        </a:rPr>
                        <a:t>Modelled Writing</a:t>
                      </a: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1445" algn="l"/>
                          <a:tab pos="22860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Match key pictures with labels.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1445" algn="l"/>
                          <a:tab pos="22860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Copy and write nouns in book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sz="1600" b="1" dirty="0">
                          <a:latin typeface="Times New Roman"/>
                          <a:ea typeface="MS Mincho"/>
                          <a:cs typeface="Arial"/>
                        </a:rPr>
                        <a:t>Independent Writing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1445" algn="l"/>
                          <a:tab pos="22860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Use the above key words in sentences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b="1" dirty="0" smtClean="0">
                        <a:latin typeface="Times New Roman"/>
                        <a:ea typeface="MS Mincho"/>
                        <a:cs typeface="Arial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b="1" dirty="0" smtClean="0">
                        <a:latin typeface="Times New Roman"/>
                        <a:ea typeface="MS Mincho"/>
                        <a:cs typeface="Arial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AU" dirty="0" smtClean="0"/>
                        <a:t>Extension</a:t>
                      </a:r>
                      <a:endParaRPr lang="en-AU" dirty="0"/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1445" algn="l"/>
                          <a:tab pos="228600" algn="l"/>
                        </a:tabLst>
                      </a:pPr>
                      <a:r>
                        <a:rPr lang="en-AU" dirty="0"/>
                        <a:t>Students write a diary entry as Goldilocks, explaining what they did OR an apology letter to the bears</a:t>
                      </a:r>
                      <a:r>
                        <a:rPr lang="en-AU" dirty="0" smtClean="0"/>
                        <a:t>.</a:t>
                      </a:r>
                      <a:endParaRPr lang="en-AU" dirty="0"/>
                    </a:p>
                  </a:txBody>
                  <a:tcPr marL="67194" marR="671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dirty="0" smtClean="0">
                        <a:latin typeface="Times New Roman"/>
                        <a:ea typeface="MS Mincho"/>
                        <a:cs typeface="Arial"/>
                      </a:endParaRPr>
                    </a:p>
                    <a:p>
                      <a:pPr marL="17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AU" sz="1600" dirty="0">
                        <a:latin typeface="Times New Roman"/>
                        <a:ea typeface="MS Mincho"/>
                        <a:cs typeface="Arial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1445" algn="l"/>
                          <a:tab pos="228600" algn="l"/>
                        </a:tabLst>
                      </a:pPr>
                      <a:r>
                        <a:rPr lang="en-AU" sz="1600" dirty="0">
                          <a:latin typeface="Times New Roman"/>
                          <a:ea typeface="MS Mincho"/>
                          <a:cs typeface="Arial"/>
                        </a:rPr>
                        <a:t>Students to investigate one of the characters and discuss their role in the story.</a:t>
                      </a:r>
                      <a:endParaRPr lang="en-AU" sz="1600" dirty="0">
                        <a:latin typeface="Arial"/>
                        <a:ea typeface="Calibri"/>
                      </a:endParaRPr>
                    </a:p>
                  </a:txBody>
                  <a:tcPr marL="67194" marR="671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357166"/>
            <a:ext cx="464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(Excerpt from Year 1 English program)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407814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dobe Hebrew" pitchFamily="18" charset="-79"/>
                <a:cs typeface="Adobe Hebrew" pitchFamily="18" charset="-79"/>
              </a:rPr>
              <a:t>Sharing ideas</a:t>
            </a:r>
            <a:endParaRPr lang="en-AU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Choose a topic</a:t>
            </a: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Design a core activity</a:t>
            </a: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Add an activity for the extension group and one for the support group</a:t>
            </a:r>
            <a:endParaRPr lang="en-AU" sz="3200" b="1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58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dobe Hebrew" pitchFamily="18" charset="-79"/>
                <a:cs typeface="Adobe Hebrew" pitchFamily="18" charset="-79"/>
              </a:rPr>
              <a:t>Languages in my school</a:t>
            </a:r>
            <a:endParaRPr lang="en-AU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French from Transition/ELC (4-year-olds) to Year 4 (10-year-olds)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Mandarin for students in Years 5 and 6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In Year 7, students choose two of four languages: French, Latin, German and Mandarin</a:t>
            </a:r>
          </a:p>
          <a:p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Continue with one of these languages in </a:t>
            </a:r>
          </a:p>
          <a:p>
            <a:pPr marL="109728" indent="0">
              <a:buNone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   Year 8</a:t>
            </a:r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5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Advantages and Challenges of being a Specialist Teacher in a Junior School</a:t>
            </a:r>
            <a:endParaRPr lang="en-AU" dirty="0"/>
          </a:p>
        </p:txBody>
      </p:sp>
      <p:pic>
        <p:nvPicPr>
          <p:cNvPr id="4" name="Content Placeholder 3" descr="Free silhouette clipart outdoors black and white image of mountain climbing rappelling hiker.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1" y="3429000"/>
            <a:ext cx="2592288" cy="3045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6222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400" b="1" dirty="0" smtClean="0">
                <a:latin typeface="Adobe Hebrew" pitchFamily="18" charset="-79"/>
                <a:cs typeface="Adobe Hebrew" pitchFamily="18" charset="-79"/>
              </a:rPr>
              <a:t>Advantages</a:t>
            </a:r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/>
            </a:r>
            <a:br>
              <a:rPr lang="en-AU" b="1" dirty="0" smtClean="0">
                <a:latin typeface="Adobe Hebrew" pitchFamily="18" charset="-79"/>
                <a:cs typeface="Adobe Hebrew" pitchFamily="18" charset="-79"/>
              </a:rPr>
            </a:b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251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b="1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Same students for a number of years</a:t>
            </a:r>
          </a:p>
          <a:p>
            <a:pPr marL="109728" indent="0">
              <a:buNone/>
            </a:pPr>
            <a:endParaRPr lang="en-AU" sz="3200" b="1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Class teachers or assistants in some lessons</a:t>
            </a:r>
          </a:p>
          <a:p>
            <a:pPr>
              <a:buFont typeface="Wingdings" pitchFamily="2" charset="2"/>
              <a:buChar char="§"/>
            </a:pPr>
            <a:endParaRPr lang="en-AU" sz="3200" b="1" dirty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Input and needs analyses from class teachers</a:t>
            </a:r>
          </a:p>
          <a:p>
            <a:pPr marL="0" indent="0">
              <a:buNone/>
            </a:pPr>
            <a:endParaRPr lang="en-AU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54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400" b="1" dirty="0" smtClean="0">
                <a:latin typeface="Adobe Hebrew" pitchFamily="18" charset="-79"/>
                <a:cs typeface="Adobe Hebrew" pitchFamily="18" charset="-79"/>
              </a:rPr>
              <a:t>Challenges</a:t>
            </a:r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/>
            </a:r>
            <a:br>
              <a:rPr lang="en-AU" b="1" dirty="0" smtClean="0">
                <a:latin typeface="Adobe Hebrew" pitchFamily="18" charset="-79"/>
                <a:cs typeface="Adobe Hebrew" pitchFamily="18" charset="-79"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Intake of students in Years K, 3, 5 and 7 – differing prior knowledge and ability</a:t>
            </a:r>
          </a:p>
          <a:p>
            <a:pPr marL="109728" indent="0">
              <a:buNone/>
            </a:pPr>
            <a:endParaRPr lang="en-AU" sz="3200" b="1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Large number of students</a:t>
            </a:r>
          </a:p>
          <a:p>
            <a:pPr marL="109728" indent="0">
              <a:buNone/>
            </a:pPr>
            <a:endParaRPr lang="en-AU" sz="3200" b="1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Limited time with each class</a:t>
            </a:r>
          </a:p>
          <a:p>
            <a:pPr marL="109728" indent="0">
              <a:buNone/>
            </a:pPr>
            <a:endParaRPr lang="en-AU" sz="3200" b="1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b="1" dirty="0" smtClean="0">
                <a:latin typeface="Adobe Hebrew" pitchFamily="18" charset="-79"/>
                <a:cs typeface="Adobe Hebrew" pitchFamily="18" charset="-79"/>
              </a:rPr>
              <a:t>Many programs to write</a:t>
            </a:r>
          </a:p>
          <a:p>
            <a:pPr marL="0" indent="0">
              <a:buNone/>
            </a:pP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36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91264" cy="1349896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Ways of identifying high achievers and those needing support – know your students!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19256" cy="3937624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endParaRPr lang="en-AU" dirty="0" smtClean="0">
              <a:latin typeface="Adobe Hebrew" pitchFamily="18" charset="-79"/>
              <a:cs typeface="Adobe Hebrew" pitchFamily="18" charset="-79"/>
              <a:hlinkClick r:id="rId2" action="ppaction://hlinkfile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  <a:hlinkClick r:id="rId2" action="ppaction://hlinkfile"/>
              </a:rPr>
              <a:t>Pre-test</a:t>
            </a: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 and language survey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Anecdotal notes and observation of students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Consult class teacher about students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Use expertise of G&amp;T Specialists in your school</a:t>
            </a:r>
          </a:p>
        </p:txBody>
      </p:sp>
    </p:spTree>
    <p:extLst>
      <p:ext uri="{BB962C8B-B14F-4D97-AF65-F5344CB8AC3E}">
        <p14:creationId xmlns:p14="http://schemas.microsoft.com/office/powerpoint/2010/main" xmlns="" val="399834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Strategies for dealing with the transition from Year 6 to Year 7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AU" sz="3200" dirty="0" smtClean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Language taster days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Liaise with Head of Languages in SS, in order to allocate students to classes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>
                <a:latin typeface="Adobe Hebrew" pitchFamily="18" charset="-79"/>
                <a:cs typeface="Adobe Hebrew" pitchFamily="18" charset="-79"/>
              </a:rPr>
              <a:t>Use information from language preference forms, as well as prior results in languages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Group beginners together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Put high achievers in same class</a:t>
            </a:r>
          </a:p>
          <a:p>
            <a:pPr marL="109728" indent="0">
              <a:buNone/>
            </a:pPr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3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Differentiation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Begin with a cultural topic in intake years, so that everyone is on a level playing field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Pair a new student with an old student for some activities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Divide students into groups, and work with the new students, carefully scaffolding activities</a:t>
            </a:r>
            <a:endParaRPr lang="en-AU" sz="3200" dirty="0">
              <a:latin typeface="Adobe Hebrew" pitchFamily="18" charset="-79"/>
              <a:cs typeface="Adobe Hebrew" pitchFamily="18" charset="-79"/>
            </a:endParaRP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Encourage independent studies</a:t>
            </a:r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11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latin typeface="Adobe Hebrew" pitchFamily="18" charset="-79"/>
                <a:cs typeface="Adobe Hebrew" pitchFamily="18" charset="-79"/>
              </a:rPr>
              <a:t>Differentiation (continued)</a:t>
            </a:r>
            <a:endParaRPr lang="en-AU" b="1" dirty="0">
              <a:latin typeface="Adobe Hebrew" pitchFamily="18" charset="-79"/>
              <a:cs typeface="Adobe Hebrew" pitchFamily="18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Same topic, different approach: in-depth activities for more able students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Flexible grouping, e.g. partners with a similar ability/ new student works with old student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Use more able students as role models or leaders, e.g. in class surveys</a:t>
            </a:r>
          </a:p>
          <a:p>
            <a:pPr>
              <a:buFont typeface="Wingdings" pitchFamily="2" charset="2"/>
              <a:buChar char="§"/>
            </a:pPr>
            <a:r>
              <a:rPr lang="en-AU" sz="3200" dirty="0" smtClean="0">
                <a:latin typeface="Adobe Hebrew" pitchFamily="18" charset="-79"/>
                <a:cs typeface="Adobe Hebrew" pitchFamily="18" charset="-79"/>
              </a:rPr>
              <a:t>Open-ended tasks: give a choice to students, e.g. drama/ letter/poem/dialogue/song</a:t>
            </a:r>
          </a:p>
          <a:p>
            <a:pPr>
              <a:buFont typeface="Wingdings" pitchFamily="2" charset="2"/>
              <a:buChar char="§"/>
            </a:pPr>
            <a:endParaRPr lang="en-AU" sz="3200" dirty="0">
              <a:latin typeface="Adobe Hebrew" pitchFamily="18" charset="-79"/>
              <a:cs typeface="Adobe Hebrew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06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1280</TotalTime>
  <Words>1029</Words>
  <Application>Microsoft Office PowerPoint</Application>
  <PresentationFormat>On-screen Show (4:3)</PresentationFormat>
  <Paragraphs>161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Differentiated learning in languages</vt:lpstr>
      <vt:lpstr>Languages in my school</vt:lpstr>
      <vt:lpstr>Advantages and Challenges of being a Specialist Teacher in a Junior School</vt:lpstr>
      <vt:lpstr>Advantages </vt:lpstr>
      <vt:lpstr>Challenges </vt:lpstr>
      <vt:lpstr>Ways of identifying high achievers and those needing support – know your students!</vt:lpstr>
      <vt:lpstr>Strategies for dealing with the transition from Year 6 to Year 7</vt:lpstr>
      <vt:lpstr>Differentiation</vt:lpstr>
      <vt:lpstr>Differentiation (continued)</vt:lpstr>
      <vt:lpstr>Some examples of differentiation</vt:lpstr>
      <vt:lpstr>Year 4 French (extension group)</vt:lpstr>
      <vt:lpstr>Slide 12</vt:lpstr>
      <vt:lpstr>Year 7 Mandarin – The House</vt:lpstr>
      <vt:lpstr>Revision on the weather</vt:lpstr>
      <vt:lpstr>Slide 15</vt:lpstr>
      <vt:lpstr>Sharing ideas</vt:lpstr>
    </vt:vector>
  </TitlesOfParts>
  <Company>Abbotsleigh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Documenting differentiation in Specialist Programs</dc:title>
  <dc:creator>Gill Glen</dc:creator>
  <cp:lastModifiedBy>Ghislaine Barbe</cp:lastModifiedBy>
  <cp:revision>133</cp:revision>
  <dcterms:created xsi:type="dcterms:W3CDTF">2011-04-05T21:35:54Z</dcterms:created>
  <dcterms:modified xsi:type="dcterms:W3CDTF">2012-07-20T06:38:57Z</dcterms:modified>
</cp:coreProperties>
</file>